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2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7F299F-D991-4E97-B39F-CE7FD552210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FE0901-AA8D-4E85-A74B-30EDBB734181}">
      <dgm:prSet custT="1"/>
      <dgm:spPr/>
      <dgm:t>
        <a:bodyPr/>
        <a:lstStyle/>
        <a:p>
          <a:pPr algn="ctr" rtl="0"/>
          <a:r>
            <a:rPr lang="en-IN" sz="2200" dirty="0" smtClean="0"/>
            <a:t>PRESSURE MEASUREMENT</a:t>
          </a:r>
        </a:p>
        <a:p>
          <a:pPr algn="just" rtl="0"/>
          <a:r>
            <a:rPr lang="en-IN" sz="2200" dirty="0" smtClean="0"/>
            <a:t> </a:t>
          </a:r>
          <a:r>
            <a:rPr lang="en-IN" sz="2800" dirty="0" smtClean="0"/>
            <a:t>Pressure is the action of one force against another over, a surface. The pressure P of a force F distributed over an area A is defined as: [ P = F/A ] Units of pressure: standard: N/m2 (Pa-Pascal), </a:t>
          </a:r>
          <a:r>
            <a:rPr lang="en-IN" sz="2800" dirty="0" err="1" smtClean="0"/>
            <a:t>Kpa</a:t>
          </a:r>
          <a:r>
            <a:rPr lang="en-IN" sz="2800" dirty="0" smtClean="0"/>
            <a:t> (Kilo Pascal) 1Bar=100kpa</a:t>
          </a:r>
          <a:endParaRPr lang="en-US" sz="2800" dirty="0"/>
        </a:p>
      </dgm:t>
    </dgm:pt>
    <dgm:pt modelId="{525A9D0F-4799-4ECB-83A3-223411334F55}" type="parTrans" cxnId="{AA157801-A9C4-4B56-812A-92D0EB16842B}">
      <dgm:prSet/>
      <dgm:spPr/>
      <dgm:t>
        <a:bodyPr/>
        <a:lstStyle/>
        <a:p>
          <a:endParaRPr lang="en-US"/>
        </a:p>
      </dgm:t>
    </dgm:pt>
    <dgm:pt modelId="{38157E93-A318-47E2-B30E-CEA78203B3CC}" type="sibTrans" cxnId="{AA157801-A9C4-4B56-812A-92D0EB16842B}">
      <dgm:prSet/>
      <dgm:spPr/>
      <dgm:t>
        <a:bodyPr/>
        <a:lstStyle/>
        <a:p>
          <a:endParaRPr lang="en-US"/>
        </a:p>
      </dgm:t>
    </dgm:pt>
    <dgm:pt modelId="{D738A96E-DFF9-4580-B0AF-06C36AC7BD4E}" type="pres">
      <dgm:prSet presAssocID="{457F299F-D991-4E97-B39F-CE7FD55221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7C54A9-5DB6-47B9-A688-2037DF9C7C04}" type="pres">
      <dgm:prSet presAssocID="{63FE0901-AA8D-4E85-A74B-30EDBB734181}" presName="linNode" presStyleCnt="0"/>
      <dgm:spPr/>
    </dgm:pt>
    <dgm:pt modelId="{3EC21122-5C8D-44F7-B445-78CD76603A2C}" type="pres">
      <dgm:prSet presAssocID="{63FE0901-AA8D-4E85-A74B-30EDBB734181}" presName="parentText" presStyleLbl="node1" presStyleIdx="0" presStyleCnt="1" custScaleX="277778" custLinFactNeighborX="-6115" custLinFactNeighborY="5217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157801-A9C4-4B56-812A-92D0EB16842B}" srcId="{457F299F-D991-4E97-B39F-CE7FD5522106}" destId="{63FE0901-AA8D-4E85-A74B-30EDBB734181}" srcOrd="0" destOrd="0" parTransId="{525A9D0F-4799-4ECB-83A3-223411334F55}" sibTransId="{38157E93-A318-47E2-B30E-CEA78203B3CC}"/>
    <dgm:cxn modelId="{12CFF7AD-EF6B-4C8D-BAF7-8C8E7DC02713}" type="presOf" srcId="{63FE0901-AA8D-4E85-A74B-30EDBB734181}" destId="{3EC21122-5C8D-44F7-B445-78CD76603A2C}" srcOrd="0" destOrd="0" presId="urn:microsoft.com/office/officeart/2005/8/layout/vList5"/>
    <dgm:cxn modelId="{CFD9B989-8FDF-4852-B167-20C34996D12C}" type="presOf" srcId="{457F299F-D991-4E97-B39F-CE7FD5522106}" destId="{D738A96E-DFF9-4580-B0AF-06C36AC7BD4E}" srcOrd="0" destOrd="0" presId="urn:microsoft.com/office/officeart/2005/8/layout/vList5"/>
    <dgm:cxn modelId="{13594B9C-F4F3-4894-B0BC-1D707DC2804C}" type="presParOf" srcId="{D738A96E-DFF9-4580-B0AF-06C36AC7BD4E}" destId="{F27C54A9-5DB6-47B9-A688-2037DF9C7C04}" srcOrd="0" destOrd="0" presId="urn:microsoft.com/office/officeart/2005/8/layout/vList5"/>
    <dgm:cxn modelId="{FC811B3C-F949-4491-B99E-B246053D2B27}" type="presParOf" srcId="{F27C54A9-5DB6-47B9-A688-2037DF9C7C04}" destId="{3EC21122-5C8D-44F7-B445-78CD76603A2C}" srcOrd="0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C0DB47-4A41-48F1-B456-CBA9C457AAC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DF101A-5DBA-41AE-8057-5666DDDFA51B}">
      <dgm:prSet custT="1"/>
      <dgm:spPr/>
      <dgm:t>
        <a:bodyPr/>
        <a:lstStyle/>
        <a:p>
          <a:pPr algn="just" rtl="0"/>
          <a:r>
            <a:rPr lang="en-IN" sz="2800" dirty="0" smtClean="0"/>
            <a:t>SENSING ELEMENTS </a:t>
          </a:r>
        </a:p>
        <a:p>
          <a:pPr algn="just" rtl="0"/>
          <a:r>
            <a:rPr lang="en-IN" sz="2800" dirty="0" smtClean="0"/>
            <a:t>The main types of sensing elements are •Bourdon tubes •diaphragms •bellows . The basic pressure of sensing element can be configured as a C-shaped Bourdon tube (A); a helical Bourdon tube (B); flat diaphragm (C); a convoluted diaphragm (D); a capsule (E); or a set of bellows (F).</a:t>
          </a:r>
          <a:endParaRPr lang="en-US" sz="2800" dirty="0"/>
        </a:p>
      </dgm:t>
    </dgm:pt>
    <dgm:pt modelId="{407E8D82-523B-4A57-8C1E-451BE73F734F}" type="parTrans" cxnId="{F24339CE-5321-4E34-AD9E-BC6918A73968}">
      <dgm:prSet/>
      <dgm:spPr/>
      <dgm:t>
        <a:bodyPr/>
        <a:lstStyle/>
        <a:p>
          <a:endParaRPr lang="en-US" sz="2800"/>
        </a:p>
      </dgm:t>
    </dgm:pt>
    <dgm:pt modelId="{1F0A42F5-4F52-41F2-A337-B489F6BA3F5F}" type="sibTrans" cxnId="{F24339CE-5321-4E34-AD9E-BC6918A73968}">
      <dgm:prSet/>
      <dgm:spPr/>
      <dgm:t>
        <a:bodyPr/>
        <a:lstStyle/>
        <a:p>
          <a:endParaRPr lang="en-US" sz="2800"/>
        </a:p>
      </dgm:t>
    </dgm:pt>
    <dgm:pt modelId="{DB0B88AC-99FA-4EEA-A600-9C78C121E20F}" type="pres">
      <dgm:prSet presAssocID="{10C0DB47-4A41-48F1-B456-CBA9C457AAC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2FEC5B4-61DA-4120-9270-88D2FE54519D}" type="pres">
      <dgm:prSet presAssocID="{E6DF101A-5DBA-41AE-8057-5666DDDFA51B}" presName="root" presStyleCnt="0"/>
      <dgm:spPr/>
    </dgm:pt>
    <dgm:pt modelId="{D2E0FBE6-F5BE-4127-A474-703D002D8206}" type="pres">
      <dgm:prSet presAssocID="{E6DF101A-5DBA-41AE-8057-5666DDDFA51B}" presName="rootComposite" presStyleCnt="0"/>
      <dgm:spPr/>
    </dgm:pt>
    <dgm:pt modelId="{5FC138E1-555F-48F9-87C8-C0F6995378E8}" type="pres">
      <dgm:prSet presAssocID="{E6DF101A-5DBA-41AE-8057-5666DDDFA51B}" presName="rootText" presStyleLbl="node1" presStyleIdx="0" presStyleCnt="1"/>
      <dgm:spPr/>
      <dgm:t>
        <a:bodyPr/>
        <a:lstStyle/>
        <a:p>
          <a:endParaRPr lang="en-US"/>
        </a:p>
      </dgm:t>
    </dgm:pt>
    <dgm:pt modelId="{11B9C3BC-8750-40C9-942C-AF343E2806C1}" type="pres">
      <dgm:prSet presAssocID="{E6DF101A-5DBA-41AE-8057-5666DDDFA51B}" presName="rootConnector" presStyleLbl="node1" presStyleIdx="0" presStyleCnt="1"/>
      <dgm:spPr/>
      <dgm:t>
        <a:bodyPr/>
        <a:lstStyle/>
        <a:p>
          <a:endParaRPr lang="en-US"/>
        </a:p>
      </dgm:t>
    </dgm:pt>
    <dgm:pt modelId="{24598EC4-23B3-4217-83D3-05400782580E}" type="pres">
      <dgm:prSet presAssocID="{E6DF101A-5DBA-41AE-8057-5666DDDFA51B}" presName="childShape" presStyleCnt="0"/>
      <dgm:spPr/>
    </dgm:pt>
  </dgm:ptLst>
  <dgm:cxnLst>
    <dgm:cxn modelId="{493D35DC-F76A-43D3-960F-97C09FFE8AC7}" type="presOf" srcId="{10C0DB47-4A41-48F1-B456-CBA9C457AACD}" destId="{DB0B88AC-99FA-4EEA-A600-9C78C121E20F}" srcOrd="0" destOrd="0" presId="urn:microsoft.com/office/officeart/2005/8/layout/hierarchy3"/>
    <dgm:cxn modelId="{06D84596-864C-4251-9DF7-172B701CE7CF}" type="presOf" srcId="{E6DF101A-5DBA-41AE-8057-5666DDDFA51B}" destId="{5FC138E1-555F-48F9-87C8-C0F6995378E8}" srcOrd="0" destOrd="0" presId="urn:microsoft.com/office/officeart/2005/8/layout/hierarchy3"/>
    <dgm:cxn modelId="{9A8947E0-04E4-462E-A03B-BDDAC5FE99B2}" type="presOf" srcId="{E6DF101A-5DBA-41AE-8057-5666DDDFA51B}" destId="{11B9C3BC-8750-40C9-942C-AF343E2806C1}" srcOrd="1" destOrd="0" presId="urn:microsoft.com/office/officeart/2005/8/layout/hierarchy3"/>
    <dgm:cxn modelId="{F24339CE-5321-4E34-AD9E-BC6918A73968}" srcId="{10C0DB47-4A41-48F1-B456-CBA9C457AACD}" destId="{E6DF101A-5DBA-41AE-8057-5666DDDFA51B}" srcOrd="0" destOrd="0" parTransId="{407E8D82-523B-4A57-8C1E-451BE73F734F}" sibTransId="{1F0A42F5-4F52-41F2-A337-B489F6BA3F5F}"/>
    <dgm:cxn modelId="{BF3F6FFF-90BB-4D26-9F57-7E89415A3A09}" type="presParOf" srcId="{DB0B88AC-99FA-4EEA-A600-9C78C121E20F}" destId="{A2FEC5B4-61DA-4120-9270-88D2FE54519D}" srcOrd="0" destOrd="0" presId="urn:microsoft.com/office/officeart/2005/8/layout/hierarchy3"/>
    <dgm:cxn modelId="{2C106F79-0E08-4AFC-8971-7720B106A4AB}" type="presParOf" srcId="{A2FEC5B4-61DA-4120-9270-88D2FE54519D}" destId="{D2E0FBE6-F5BE-4127-A474-703D002D8206}" srcOrd="0" destOrd="0" presId="urn:microsoft.com/office/officeart/2005/8/layout/hierarchy3"/>
    <dgm:cxn modelId="{8F6FFAC2-AE0F-43C8-B49C-2FBCB3B65C84}" type="presParOf" srcId="{D2E0FBE6-F5BE-4127-A474-703D002D8206}" destId="{5FC138E1-555F-48F9-87C8-C0F6995378E8}" srcOrd="0" destOrd="0" presId="urn:microsoft.com/office/officeart/2005/8/layout/hierarchy3"/>
    <dgm:cxn modelId="{752AA7A1-C983-473F-A269-512AA06A1C45}" type="presParOf" srcId="{D2E0FBE6-F5BE-4127-A474-703D002D8206}" destId="{11B9C3BC-8750-40C9-942C-AF343E2806C1}" srcOrd="1" destOrd="0" presId="urn:microsoft.com/office/officeart/2005/8/layout/hierarchy3"/>
    <dgm:cxn modelId="{3AB138C1-A2E3-4CE1-A0AA-AC879691F16A}" type="presParOf" srcId="{A2FEC5B4-61DA-4120-9270-88D2FE54519D}" destId="{24598EC4-23B3-4217-83D3-05400782580E}" srcOrd="1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AB886-E119-4A7F-8157-FD94C5435B81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D5415-96AB-4339-B42B-9B00EA49F8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</a:t>
            </a:r>
            <a:r>
              <a:rPr lang="en-US" baseline="0" dirty="0" smtClean="0"/>
              <a:t>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7D5415-96AB-4339-B42B-9B00EA49F8A0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C566-F545-4FF7-9C51-359D19A9C8E8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77443A-13C1-47DD-ACE8-AB8D2952EE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C566-F545-4FF7-9C51-359D19A9C8E8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443A-13C1-47DD-ACE8-AB8D2952E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C566-F545-4FF7-9C51-359D19A9C8E8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443A-13C1-47DD-ACE8-AB8D2952E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C566-F545-4FF7-9C51-359D19A9C8E8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443A-13C1-47DD-ACE8-AB8D2952EE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C566-F545-4FF7-9C51-359D19A9C8E8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77443A-13C1-47DD-ACE8-AB8D2952E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C566-F545-4FF7-9C51-359D19A9C8E8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443A-13C1-47DD-ACE8-AB8D2952EE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C566-F545-4FF7-9C51-359D19A9C8E8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443A-13C1-47DD-ACE8-AB8D2952EE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C566-F545-4FF7-9C51-359D19A9C8E8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443A-13C1-47DD-ACE8-AB8D2952E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C566-F545-4FF7-9C51-359D19A9C8E8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443A-13C1-47DD-ACE8-AB8D2952E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C566-F545-4FF7-9C51-359D19A9C8E8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443A-13C1-47DD-ACE8-AB8D2952EE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C566-F545-4FF7-9C51-359D19A9C8E8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77443A-13C1-47DD-ACE8-AB8D2952EE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8C1C566-F545-4FF7-9C51-359D19A9C8E8}" type="datetimeFigureOut">
              <a:rPr lang="en-US" smtClean="0"/>
              <a:pPr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77443A-13C1-47DD-ACE8-AB8D2952E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981199"/>
          </a:xfrm>
        </p:spPr>
        <p:txBody>
          <a:bodyPr/>
          <a:lstStyle/>
          <a:p>
            <a:r>
              <a:rPr lang="en-US" dirty="0" smtClean="0"/>
              <a:t>Pressure measurement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371600" y="2438400"/>
          <a:ext cx="70866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Diaphragm&#10;• There are two different devices that are referred to as&#10;capsule.&#10;• The first is shown in figure . The pressur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304800"/>
            <a:ext cx="8988426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1905000"/>
            <a:ext cx="4876800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5400" dirty="0" smtClean="0"/>
              <a:t>THANK YOU</a:t>
            </a:r>
            <a:endParaRPr lang="en-US" sz="5400" dirty="0"/>
          </a:p>
        </p:txBody>
      </p:sp>
      <p:sp>
        <p:nvSpPr>
          <p:cNvPr id="3" name="Rectangle 2"/>
          <p:cNvSpPr/>
          <p:nvPr/>
        </p:nvSpPr>
        <p:spPr>
          <a:xfrm>
            <a:off x="9372600" y="3200400"/>
            <a:ext cx="762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304800" y="914400"/>
          <a:ext cx="88392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NSING ELEMENTS&#10;The main types of sensing elements are&#10;•Bourdon tubes&#10;•diaphragms&#10;•bellows&#10;The basic pressure sensing ele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0"/>
            <a:ext cx="898842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Pressure Measurements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Bellows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b="0" dirty="0" smtClean="0"/>
              <a:t>Bourdon Tube</a:t>
            </a:r>
            <a:endParaRPr lang="en-US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174874"/>
            <a:ext cx="4192588" cy="4225925"/>
          </a:xfrm>
        </p:spPr>
        <p:txBody>
          <a:bodyPr>
            <a:normAutofit/>
          </a:bodyPr>
          <a:lstStyle/>
          <a:p>
            <a:pPr algn="just"/>
            <a:r>
              <a:rPr lang="en-IN" dirty="0"/>
              <a:t>BELLOWS </a:t>
            </a:r>
            <a:r>
              <a:rPr lang="en-IN" dirty="0" smtClean="0"/>
              <a:t>•</a:t>
            </a:r>
          </a:p>
          <a:p>
            <a:pPr algn="just"/>
            <a:r>
              <a:rPr lang="en-IN" sz="2000" dirty="0" smtClean="0"/>
              <a:t> Bellows </a:t>
            </a:r>
            <a:r>
              <a:rPr lang="en-IN" sz="2000" dirty="0"/>
              <a:t>sensor is an axially </a:t>
            </a:r>
            <a:r>
              <a:rPr lang="en-IN" sz="2000" dirty="0" smtClean="0"/>
              <a:t>flexible, cylindrical </a:t>
            </a:r>
            <a:r>
              <a:rPr lang="en-IN" sz="2000" dirty="0"/>
              <a:t>enclosure with folded sides. When pressure is applied through an opening, the closed end extends axially. • Bellows elements can measure absolute pressure, gauge pressure, vacuum, or differential pressure.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IN" b="1" dirty="0"/>
              <a:t>BOURDON TUBE </a:t>
            </a:r>
            <a:r>
              <a:rPr lang="en-IN" dirty="0" smtClean="0"/>
              <a:t>•</a:t>
            </a:r>
          </a:p>
          <a:p>
            <a:pPr algn="just"/>
            <a:r>
              <a:rPr lang="en-IN" dirty="0" smtClean="0"/>
              <a:t> </a:t>
            </a:r>
            <a:r>
              <a:rPr lang="en-IN" dirty="0"/>
              <a:t>A Bourdon gauge uses a coiled tube, which, as it expands due to pressure increase causes a rotation of an arm connected to the tube. • bourdon are often used in harsh environments and high pressures, but can also be used for very low pressures; the response time however, is slower than the bellows or diaphragm. C-type bourdon psi Range as low as 0 - 15 psi up to 0-1500 Helical bourdon Range as low as 0 - 200 psi up to 0 – 6000 psi Spiral bourdon Range as low as 0-10 psi up to 0-100,000 psi.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BELLOWS&#10;• bellows sensor is an axially flexible, cylindrical enclosure with folded sides. When&#10;pressure is applied through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304800"/>
            <a:ext cx="8455025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BOURDON TUBE&#10;• A Bourdon gauge uses a coiled tube, which, as it expands due to pressure&#10;increase causes a rotation of an 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381000"/>
            <a:ext cx="8302625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Advantages:-  Inexpensive &#10;Wide operating range &#10; Fast response &#10; Good sensitivity &#10; Direct pressure measurements &#10;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8302625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iaphragm&#10;• A diaphragm is a circular-shaped convoluted membrane&#10;that is attached to the pressure fixture around the&#10;circu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onsider, &#10;pw= deflection developed due to pressure difference, &#10;P(ext.)=applied pressure (measured pressure), &#10;P(ref)= a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304800"/>
            <a:ext cx="8683625" cy="617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</TotalTime>
  <Words>288</Words>
  <Application>Microsoft Office PowerPoint</Application>
  <PresentationFormat>On-screen Show (4:3)</PresentationFormat>
  <Paragraphs>15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Pressure measurement</vt:lpstr>
      <vt:lpstr>Slide 2</vt:lpstr>
      <vt:lpstr>Slide 3</vt:lpstr>
      <vt:lpstr>Pressure Measurements 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Pressure measurement</dc:title>
  <dc:creator>acer</dc:creator>
  <cp:lastModifiedBy>acer</cp:lastModifiedBy>
  <cp:revision>19</cp:revision>
  <dcterms:created xsi:type="dcterms:W3CDTF">2018-03-09T02:52:48Z</dcterms:created>
  <dcterms:modified xsi:type="dcterms:W3CDTF">2018-03-30T06:38:56Z</dcterms:modified>
</cp:coreProperties>
</file>